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Roboto"/>
      <p:regular r:id="rId25"/>
      <p:bold r:id="rId26"/>
      <p:italic r:id="rId27"/>
      <p:boldItalic r:id="rId28"/>
    </p:embeddedFont>
    <p:embeddedFont>
      <p:font typeface="Proxima Nova"/>
      <p:regular r:id="rId29"/>
      <p:bold r:id="rId30"/>
      <p:italic r:id="rId31"/>
      <p:boldItalic r:id="rId32"/>
    </p:embeddedFont>
    <p:embeddedFont>
      <p:font typeface="Lato"/>
      <p:regular r:id="rId33"/>
      <p:bold r:id="rId34"/>
      <p:italic r:id="rId35"/>
      <p:boldItalic r:id="rId36"/>
    </p:embeddedFont>
    <p:embeddedFont>
      <p:font typeface="Nunito Sans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A0164AC-A296-4488-B997-F5FAD0489269}">
  <a:tblStyle styleId="{4A0164AC-A296-4488-B997-F5FAD0489269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0535B6EE-F177-4237-84DA-B9698487065D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6EBF4"/>
          </a:solidFill>
        </a:fill>
      </a:tcStyle>
    </a:wholeTbl>
    <a:band1H>
      <a:tcTxStyle/>
      <a:tcStyle>
        <a:fill>
          <a:solidFill>
            <a:srgbClr val="CAD5E7"/>
          </a:solidFill>
        </a:fill>
      </a:tcStyle>
    </a:band1H>
    <a:band2H>
      <a:tcTxStyle/>
    </a:band2H>
    <a:band1V>
      <a:tcTxStyle/>
      <a:tcStyle>
        <a:fill>
          <a:solidFill>
            <a:srgbClr val="CAD5E7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C8C6DC17-5DDB-4325-B2B3-A9C2FF0519E9}" styleName="Table_2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182781DC-797F-45BB-B337-A7DF6FAFDB52}" styleName="Table_3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NunitoSans-bold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bold.fntdata"/><Relationship Id="rId25" Type="http://schemas.openxmlformats.org/officeDocument/2006/relationships/font" Target="fonts/Roboto-regular.fntdata"/><Relationship Id="rId28" Type="http://schemas.openxmlformats.org/officeDocument/2006/relationships/font" Target="fonts/Roboto-boldItalic.fntdata"/><Relationship Id="rId27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roximaNova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roximaNova-italic.fntdata"/><Relationship Id="rId30" Type="http://schemas.openxmlformats.org/officeDocument/2006/relationships/font" Target="fonts/ProximaNova-bold.fntdata"/><Relationship Id="rId11" Type="http://schemas.openxmlformats.org/officeDocument/2006/relationships/slide" Target="slides/slide6.xml"/><Relationship Id="rId33" Type="http://schemas.openxmlformats.org/officeDocument/2006/relationships/font" Target="fonts/Lato-regular.fntdata"/><Relationship Id="rId10" Type="http://schemas.openxmlformats.org/officeDocument/2006/relationships/slide" Target="slides/slide5.xml"/><Relationship Id="rId32" Type="http://schemas.openxmlformats.org/officeDocument/2006/relationships/font" Target="fonts/ProximaNova-boldItalic.fntdata"/><Relationship Id="rId13" Type="http://schemas.openxmlformats.org/officeDocument/2006/relationships/slide" Target="slides/slide8.xml"/><Relationship Id="rId35" Type="http://schemas.openxmlformats.org/officeDocument/2006/relationships/font" Target="fonts/Lato-italic.fntdata"/><Relationship Id="rId12" Type="http://schemas.openxmlformats.org/officeDocument/2006/relationships/slide" Target="slides/slide7.xml"/><Relationship Id="rId34" Type="http://schemas.openxmlformats.org/officeDocument/2006/relationships/font" Target="fonts/Lato-bold.fntdata"/><Relationship Id="rId15" Type="http://schemas.openxmlformats.org/officeDocument/2006/relationships/slide" Target="slides/slide10.xml"/><Relationship Id="rId37" Type="http://schemas.openxmlformats.org/officeDocument/2006/relationships/font" Target="fonts/NunitoSans-regular.fntdata"/><Relationship Id="rId14" Type="http://schemas.openxmlformats.org/officeDocument/2006/relationships/slide" Target="slides/slide9.xml"/><Relationship Id="rId36" Type="http://schemas.openxmlformats.org/officeDocument/2006/relationships/font" Target="fonts/Lato-boldItalic.fntdata"/><Relationship Id="rId17" Type="http://schemas.openxmlformats.org/officeDocument/2006/relationships/slide" Target="slides/slide12.xml"/><Relationship Id="rId39" Type="http://schemas.openxmlformats.org/officeDocument/2006/relationships/font" Target="fonts/NunitoSans-italic.fntdata"/><Relationship Id="rId16" Type="http://schemas.openxmlformats.org/officeDocument/2006/relationships/slide" Target="slides/slide11.xml"/><Relationship Id="rId38" Type="http://schemas.openxmlformats.org/officeDocument/2006/relationships/font" Target="fonts/NunitoSans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1809" y="685800"/>
            <a:ext cx="4574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9" name="Google Shape;89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d0fa119674_0_7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5" name="Google Shape;185;gd0fa119674_0_7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d0fa119674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6" name="Google Shape;196;gd0fa119674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air mattresses and pressure relief products for therapeutic and wound healing treatment</a:t>
            </a:r>
            <a:endParaRPr sz="11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air mattresses and pressure relief products for therapeutic and wound healing treatment</a:t>
            </a:r>
            <a:endParaRPr sz="11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7" name="Google Shape;207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9" name="Google Shape;219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1" name="Google Shape;231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4" name="Google Shape;244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6" name="Google Shape;256;p4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7" name="Google Shape;267;p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8" name="Google Shape;278;p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03f26ccea8_0_11:notes"/>
          <p:cNvSpPr/>
          <p:nvPr>
            <p:ph idx="2" type="sldImg"/>
          </p:nvPr>
        </p:nvSpPr>
        <p:spPr>
          <a:xfrm>
            <a:off x="1141809" y="685800"/>
            <a:ext cx="4574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203f26ccea8_0_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8" name="Google Shape;98;p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d0fa119674_0_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9" name="Google Shape;109;gd0fa119674_0_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d0fa119674_0_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0" name="Google Shape;120;gd0fa119674_0_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d0fa119674_0_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1" name="Google Shape;131;gd0fa119674_0_3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d0fa119674_0_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2" name="Google Shape;142;gd0fa119674_0_4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d0fa119674_0_5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3" name="Google Shape;153;gd0fa119674_0_5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d0fa119674_0_6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4" name="Google Shape;164;gd0fa119674_0_6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03f26ccea8_0_0:notes"/>
          <p:cNvSpPr/>
          <p:nvPr>
            <p:ph idx="2" type="sldImg"/>
          </p:nvPr>
        </p:nvSpPr>
        <p:spPr>
          <a:xfrm>
            <a:off x="1141809" y="685800"/>
            <a:ext cx="4574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03f26ccea8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ONE_COLUMN_TEXT_1">
    <p:bg>
      <p:bgPr>
        <a:solidFill>
          <a:srgbClr val="4695C0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5" y="3607675"/>
            <a:ext cx="9144000" cy="1536000"/>
          </a:xfrm>
          <a:prstGeom prst="rect">
            <a:avLst/>
          </a:prstGeom>
          <a:solidFill>
            <a:srgbClr val="2727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 txBox="1"/>
          <p:nvPr/>
        </p:nvSpPr>
        <p:spPr>
          <a:xfrm flipH="1" rot="10800000">
            <a:off x="374375" y="25"/>
            <a:ext cx="8769600" cy="51435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28575" rotWithShape="0" algn="bl" dir="15240000" dist="9525">
              <a:srgbClr val="000000">
                <a:alpha val="11372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 amt="11000"/>
          </a:blip>
          <a:srcRect b="12039" l="0" r="42446" t="5838"/>
          <a:stretch/>
        </p:blipFill>
        <p:spPr>
          <a:xfrm>
            <a:off x="3881225" y="0"/>
            <a:ext cx="5262799" cy="51435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/>
          <p:nvPr>
            <p:ph idx="12" type="sldNum"/>
          </p:nvPr>
        </p:nvSpPr>
        <p:spPr>
          <a:xfrm rot="-5400000">
            <a:off x="-94591" y="3787135"/>
            <a:ext cx="548700" cy="33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fld id="{00000000-1234-1234-1234-123412341234}" type="slidenum">
              <a:rPr lang="en-US">
                <a:solidFill>
                  <a:srgbClr val="4695C0"/>
                </a:solidFill>
              </a:rPr>
              <a:t>‹#›</a:t>
            </a:fld>
            <a:endParaRPr>
              <a:solidFill>
                <a:srgbClr val="4695C0"/>
              </a:solidFill>
            </a:endParaRPr>
          </a:p>
        </p:txBody>
      </p:sp>
      <p:cxnSp>
        <p:nvCxnSpPr>
          <p:cNvPr id="14" name="Google Shape;14;p2"/>
          <p:cNvCxnSpPr/>
          <p:nvPr/>
        </p:nvCxnSpPr>
        <p:spPr>
          <a:xfrm>
            <a:off x="180832" y="3924685"/>
            <a:ext cx="0" cy="2127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" name="Google Shape;15;p2"/>
          <p:cNvSpPr txBox="1"/>
          <p:nvPr>
            <p:ph type="title"/>
          </p:nvPr>
        </p:nvSpPr>
        <p:spPr>
          <a:xfrm>
            <a:off x="620750" y="340050"/>
            <a:ext cx="54114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95C0"/>
              </a:buClr>
              <a:buSzPts val="2400"/>
              <a:buFont typeface="Nunito Sans"/>
              <a:buNone/>
              <a:defRPr b="1" sz="2400">
                <a:solidFill>
                  <a:srgbClr val="4695C0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1"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1"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1"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1"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1"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1"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1"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1" sz="2600"/>
            </a:lvl9pPr>
          </a:lstStyle>
          <a:p/>
        </p:txBody>
      </p:sp>
      <p:sp>
        <p:nvSpPr>
          <p:cNvPr id="16" name="Google Shape;16;p2"/>
          <p:cNvSpPr txBox="1"/>
          <p:nvPr>
            <p:ph idx="1" type="body"/>
          </p:nvPr>
        </p:nvSpPr>
        <p:spPr>
          <a:xfrm>
            <a:off x="654800" y="853175"/>
            <a:ext cx="8114700" cy="39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/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-239932" y="4466300"/>
            <a:ext cx="839366" cy="21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1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3" name="Google Shape;73;p11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4" name="Google Shape;74;p1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2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2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3" name="Google Shape;83;p13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4" name="Google Shape;84;p1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 1">
    <p:bg>
      <p:bgPr>
        <a:solidFill>
          <a:srgbClr val="F3F3F3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3"/>
          <p:cNvPicPr preferRelativeResize="0"/>
          <p:nvPr/>
        </p:nvPicPr>
        <p:blipFill rotWithShape="1">
          <a:blip r:embed="rId2">
            <a:alphaModFix amt="64000"/>
          </a:blip>
          <a:srcRect b="0" l="0" r="0" t="0"/>
          <a:stretch/>
        </p:blipFill>
        <p:spPr>
          <a:xfrm>
            <a:off x="0" y="321"/>
            <a:ext cx="9144003" cy="51428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Google Shape;20;p3"/>
          <p:cNvCxnSpPr/>
          <p:nvPr/>
        </p:nvCxnSpPr>
        <p:spPr>
          <a:xfrm>
            <a:off x="8136987" y="4525475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1" name="Google Shape;2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39263" y="4729863"/>
            <a:ext cx="883952" cy="26337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7523975" y="4649700"/>
            <a:ext cx="473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99999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99999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99999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99999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99999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99999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99999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99999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99999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3" name="Google Shape;23;p3"/>
          <p:cNvCxnSpPr>
            <a:stCxn id="22" idx="2"/>
            <a:endCxn id="22" idx="2"/>
          </p:cNvCxnSpPr>
          <p:nvPr/>
        </p:nvCxnSpPr>
        <p:spPr>
          <a:xfrm>
            <a:off x="7760825" y="5043300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3"/>
          <p:cNvCxnSpPr/>
          <p:nvPr/>
        </p:nvCxnSpPr>
        <p:spPr>
          <a:xfrm rot="5400000">
            <a:off x="7856675" y="4861550"/>
            <a:ext cx="2820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4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745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4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9" name="Google Shape;29;p4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7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5" name="Google Shape;45;p7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6" name="Google Shape;46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rgbClr val="F3F3F3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/>
          <p:nvPr/>
        </p:nvSpPr>
        <p:spPr>
          <a:xfrm>
            <a:off x="25" y="2802200"/>
            <a:ext cx="9144000" cy="2341200"/>
          </a:xfrm>
          <a:prstGeom prst="rect">
            <a:avLst/>
          </a:prstGeom>
          <a:solidFill>
            <a:srgbClr val="2727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" name="Google Shape;49;p8"/>
          <p:cNvPicPr preferRelativeResize="0"/>
          <p:nvPr/>
        </p:nvPicPr>
        <p:blipFill rotWithShape="1">
          <a:blip r:embed="rId2">
            <a:alphaModFix amt="11000"/>
          </a:blip>
          <a:srcRect b="23995" l="64313" r="-31821" t="-6117"/>
          <a:stretch/>
        </p:blipFill>
        <p:spPr>
          <a:xfrm>
            <a:off x="0" y="0"/>
            <a:ext cx="6173025" cy="5143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8"/>
          <p:cNvPicPr preferRelativeResize="0"/>
          <p:nvPr/>
        </p:nvPicPr>
        <p:blipFill rotWithShape="1">
          <a:blip r:embed="rId2">
            <a:alphaModFix amt="11000"/>
          </a:blip>
          <a:srcRect b="12039" l="0" r="42446" t="5838"/>
          <a:stretch/>
        </p:blipFill>
        <p:spPr>
          <a:xfrm>
            <a:off x="3881225" y="0"/>
            <a:ext cx="5262799" cy="5143526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8"/>
          <p:cNvSpPr/>
          <p:nvPr/>
        </p:nvSpPr>
        <p:spPr>
          <a:xfrm>
            <a:off x="305150" y="774675"/>
            <a:ext cx="8538600" cy="39873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8"/>
          <p:cNvSpPr txBox="1"/>
          <p:nvPr>
            <p:ph type="title"/>
          </p:nvPr>
        </p:nvSpPr>
        <p:spPr>
          <a:xfrm>
            <a:off x="431250" y="171975"/>
            <a:ext cx="82815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95C0"/>
              </a:buClr>
              <a:buSzPts val="1800"/>
              <a:buNone/>
              <a:defRPr b="1" sz="1800">
                <a:solidFill>
                  <a:srgbClr val="4695C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732"/>
              </a:buClr>
              <a:buSzPts val="1800"/>
              <a:buNone/>
              <a:defRPr b="1" sz="1800">
                <a:solidFill>
                  <a:srgbClr val="27273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732"/>
              </a:buClr>
              <a:buSzPts val="1800"/>
              <a:buNone/>
              <a:defRPr b="1" sz="1800">
                <a:solidFill>
                  <a:srgbClr val="27273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732"/>
              </a:buClr>
              <a:buSzPts val="1800"/>
              <a:buNone/>
              <a:defRPr b="1" sz="1800">
                <a:solidFill>
                  <a:srgbClr val="27273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732"/>
              </a:buClr>
              <a:buSzPts val="1800"/>
              <a:buNone/>
              <a:defRPr b="1" sz="1800">
                <a:solidFill>
                  <a:srgbClr val="27273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732"/>
              </a:buClr>
              <a:buSzPts val="1800"/>
              <a:buNone/>
              <a:defRPr b="1" sz="1800">
                <a:solidFill>
                  <a:srgbClr val="27273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732"/>
              </a:buClr>
              <a:buSzPts val="1800"/>
              <a:buNone/>
              <a:defRPr b="1" sz="1800">
                <a:solidFill>
                  <a:srgbClr val="27273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732"/>
              </a:buClr>
              <a:buSzPts val="1800"/>
              <a:buNone/>
              <a:defRPr b="1" sz="1800">
                <a:solidFill>
                  <a:srgbClr val="27273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732"/>
              </a:buClr>
              <a:buSzPts val="1800"/>
              <a:buNone/>
              <a:defRPr b="1" sz="1800">
                <a:solidFill>
                  <a:srgbClr val="272732"/>
                </a:solidFill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294950" y="4762027"/>
            <a:ext cx="548700" cy="33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fld id="{00000000-1234-1234-1234-123412341234}" type="slidenum">
              <a:rPr lang="en-US">
                <a:solidFill>
                  <a:srgbClr val="4695C0"/>
                </a:solidFill>
              </a:rPr>
              <a:t>‹#›</a:t>
            </a:fld>
            <a:endParaRPr>
              <a:solidFill>
                <a:srgbClr val="4695C0"/>
              </a:solidFill>
            </a:endParaRPr>
          </a:p>
        </p:txBody>
      </p:sp>
      <p:cxnSp>
        <p:nvCxnSpPr>
          <p:cNvPr id="54" name="Google Shape;54;p8"/>
          <p:cNvCxnSpPr/>
          <p:nvPr/>
        </p:nvCxnSpPr>
        <p:spPr>
          <a:xfrm rot="10800000">
            <a:off x="8493100" y="4824450"/>
            <a:ext cx="0" cy="2127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55" name="Google Shape;5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2793" y="4823375"/>
            <a:ext cx="839366" cy="2127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8"/>
          <p:cNvSpPr txBox="1"/>
          <p:nvPr>
            <p:ph idx="1" type="body"/>
          </p:nvPr>
        </p:nvSpPr>
        <p:spPr>
          <a:xfrm>
            <a:off x="578600" y="853175"/>
            <a:ext cx="8265000" cy="39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rgbClr val="272732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/>
          <p:nvPr/>
        </p:nvSpPr>
        <p:spPr>
          <a:xfrm>
            <a:off x="25" y="4290325"/>
            <a:ext cx="9144000" cy="853200"/>
          </a:xfrm>
          <a:prstGeom prst="rect">
            <a:avLst/>
          </a:prstGeom>
          <a:solidFill>
            <a:srgbClr val="4695C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9"/>
          <p:cNvSpPr txBox="1"/>
          <p:nvPr/>
        </p:nvSpPr>
        <p:spPr>
          <a:xfrm flipH="1" rot="10800000">
            <a:off x="158825" y="760225"/>
            <a:ext cx="8985000" cy="43833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28575" rotWithShape="0" algn="bl" dir="15240000" dist="9525">
              <a:srgbClr val="000000">
                <a:alpha val="11372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523550" y="4762027"/>
            <a:ext cx="548700" cy="33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fld id="{00000000-1234-1234-1234-123412341234}" type="slidenum">
              <a:rPr lang="en-US">
                <a:solidFill>
                  <a:srgbClr val="4695C0"/>
                </a:solidFill>
              </a:rPr>
              <a:t>‹#›</a:t>
            </a:fld>
            <a:endParaRPr>
              <a:solidFill>
                <a:srgbClr val="4695C0"/>
              </a:solidFill>
            </a:endParaRPr>
          </a:p>
        </p:txBody>
      </p:sp>
      <p:cxnSp>
        <p:nvCxnSpPr>
          <p:cNvPr id="61" name="Google Shape;61;p9"/>
          <p:cNvCxnSpPr/>
          <p:nvPr/>
        </p:nvCxnSpPr>
        <p:spPr>
          <a:xfrm rot="10800000">
            <a:off x="8721700" y="4824450"/>
            <a:ext cx="0" cy="2127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544550" y="340050"/>
            <a:ext cx="54114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1"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1"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1"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1"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1"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1"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1"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1" sz="2600"/>
            </a:lvl9pPr>
          </a:lstStyle>
          <a:p/>
        </p:txBody>
      </p:sp>
      <p:sp>
        <p:nvSpPr>
          <p:cNvPr id="63" name="Google Shape;63;p9"/>
          <p:cNvSpPr txBox="1"/>
          <p:nvPr>
            <p:ph idx="1" type="body"/>
          </p:nvPr>
        </p:nvSpPr>
        <p:spPr>
          <a:xfrm>
            <a:off x="578600" y="853175"/>
            <a:ext cx="8265000" cy="39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/>
        </p:txBody>
      </p:sp>
      <p:pic>
        <p:nvPicPr>
          <p:cNvPr id="64" name="Google Shape;64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08218" y="4823375"/>
            <a:ext cx="839364" cy="21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9"/>
          <p:cNvPicPr preferRelativeResize="0"/>
          <p:nvPr/>
        </p:nvPicPr>
        <p:blipFill rotWithShape="1">
          <a:blip r:embed="rId3">
            <a:alphaModFix amt="11000"/>
          </a:blip>
          <a:srcRect b="12039" l="0" r="42446" t="5838"/>
          <a:stretch/>
        </p:blipFill>
        <p:spPr>
          <a:xfrm>
            <a:off x="3881225" y="0"/>
            <a:ext cx="5262799" cy="5143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b="0" i="0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docs.google.com/spreadsheets/d/1P-bgU1KSdbNDi-k-LRjfbdHdmWG2Va-70nsN-UFiWeI/edit?usp=sharing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/>
          <p:nvPr/>
        </p:nvSpPr>
        <p:spPr>
          <a:xfrm>
            <a:off x="8997043" y="37151"/>
            <a:ext cx="1506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5"/>
          <p:cNvSpPr/>
          <p:nvPr/>
        </p:nvSpPr>
        <p:spPr>
          <a:xfrm>
            <a:off x="4555481" y="3904580"/>
            <a:ext cx="361679" cy="545629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5"/>
          <p:cNvSpPr txBox="1"/>
          <p:nvPr>
            <p:ph idx="12" type="sldNum"/>
          </p:nvPr>
        </p:nvSpPr>
        <p:spPr>
          <a:xfrm rot="-5400000">
            <a:off x="-94591" y="3787135"/>
            <a:ext cx="548700" cy="33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/>
              <a:t> </a:t>
            </a:r>
            <a:fld id="{00000000-1234-1234-1234-123412341234}" type="slidenum">
              <a:rPr lang="en-US">
                <a:solidFill>
                  <a:srgbClr val="4695C0"/>
                </a:solidFill>
              </a:rPr>
              <a:t>‹#›</a:t>
            </a:fld>
            <a:endParaRPr>
              <a:solidFill>
                <a:srgbClr val="4695C0"/>
              </a:solidFill>
            </a:endParaRPr>
          </a:p>
        </p:txBody>
      </p:sp>
      <p:sp>
        <p:nvSpPr>
          <p:cNvPr id="94" name="Google Shape;94;p15"/>
          <p:cNvSpPr txBox="1"/>
          <p:nvPr>
            <p:ph idx="1" type="body"/>
          </p:nvPr>
        </p:nvSpPr>
        <p:spPr>
          <a:xfrm>
            <a:off x="620750" y="693291"/>
            <a:ext cx="8148750" cy="40688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n-US"/>
              <a:t>COMPANY NAME:</a:t>
            </a:r>
            <a:r>
              <a:rPr lang="en-US"/>
              <a:t>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n-US"/>
              <a:t>COMPANY LOCATION: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n-US"/>
              <a:t>INDUSTRY:</a:t>
            </a:r>
            <a:r>
              <a:rPr lang="en-US"/>
              <a:t>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n-US"/>
              <a:t>COMPANY DESCRIPTION: </a:t>
            </a:r>
            <a:r>
              <a:rPr lang="en-US"/>
              <a:t>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n-US"/>
              <a:t>YEAR FOUNDED: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n-US"/>
              <a:t>TEAM SIZE: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n-US"/>
              <a:t>ANNUAL REVENUE: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n-US"/>
              <a:t>ANNUAL EBITDA: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n-US"/>
              <a:t>LATEST SDE: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n-US"/>
              <a:t>DEAL FOLDER LINK:</a:t>
            </a:r>
            <a:endParaRPr b="1"/>
          </a:p>
        </p:txBody>
      </p:sp>
      <p:sp>
        <p:nvSpPr>
          <p:cNvPr id="95" name="Google Shape;95;p15"/>
          <p:cNvSpPr txBox="1"/>
          <p:nvPr>
            <p:ph type="title"/>
          </p:nvPr>
        </p:nvSpPr>
        <p:spPr>
          <a:xfrm>
            <a:off x="620750" y="340050"/>
            <a:ext cx="54114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Deal Overview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4"/>
          <p:cNvSpPr txBox="1"/>
          <p:nvPr/>
        </p:nvSpPr>
        <p:spPr>
          <a:xfrm>
            <a:off x="8997043" y="37151"/>
            <a:ext cx="1506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8" name="Google Shape;188;p24"/>
          <p:cNvGrpSpPr/>
          <p:nvPr/>
        </p:nvGrpSpPr>
        <p:grpSpPr>
          <a:xfrm>
            <a:off x="4361879" y="1113446"/>
            <a:ext cx="775904" cy="3336763"/>
            <a:chOff x="6384943" y="2793873"/>
            <a:chExt cx="1971300" cy="3975650"/>
          </a:xfrm>
        </p:grpSpPr>
        <p:sp>
          <p:nvSpPr>
            <p:cNvPr id="189" name="Google Shape;189;p24"/>
            <p:cNvSpPr/>
            <p:nvPr/>
          </p:nvSpPr>
          <p:spPr>
            <a:xfrm>
              <a:off x="6384943" y="2793873"/>
              <a:ext cx="1971300" cy="116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7150" lIns="17150" spcFirstLastPara="1" rIns="17150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24"/>
            <p:cNvSpPr/>
            <p:nvPr/>
          </p:nvSpPr>
          <p:spPr>
            <a:xfrm>
              <a:off x="6876816" y="6119423"/>
              <a:ext cx="918900" cy="65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7150" lIns="17150" spcFirstLastPara="1" rIns="17150" wrap="square" tIns="1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1" name="Google Shape;191;p24"/>
          <p:cNvSpPr txBox="1"/>
          <p:nvPr>
            <p:ph idx="12" type="sldNum"/>
          </p:nvPr>
        </p:nvSpPr>
        <p:spPr>
          <a:xfrm rot="-5400000">
            <a:off x="-94591" y="3787135"/>
            <a:ext cx="548700" cy="33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/>
              <a:t> </a:t>
            </a:r>
            <a:fld id="{00000000-1234-1234-1234-123412341234}" type="slidenum">
              <a:rPr lang="en-US">
                <a:solidFill>
                  <a:srgbClr val="4695C0"/>
                </a:solidFill>
              </a:rPr>
              <a:t>‹#›</a:t>
            </a:fld>
            <a:endParaRPr>
              <a:solidFill>
                <a:srgbClr val="4695C0"/>
              </a:solidFill>
            </a:endParaRPr>
          </a:p>
        </p:txBody>
      </p:sp>
      <p:sp>
        <p:nvSpPr>
          <p:cNvPr id="192" name="Google Shape;192;p24"/>
          <p:cNvSpPr txBox="1"/>
          <p:nvPr>
            <p:ph type="title"/>
          </p:nvPr>
        </p:nvSpPr>
        <p:spPr>
          <a:xfrm>
            <a:off x="620750" y="340050"/>
            <a:ext cx="54114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Risks &amp; Mitigants</a:t>
            </a:r>
            <a:endParaRPr/>
          </a:p>
        </p:txBody>
      </p:sp>
      <p:graphicFrame>
        <p:nvGraphicFramePr>
          <p:cNvPr id="193" name="Google Shape;193;p24"/>
          <p:cNvGraphicFramePr/>
          <p:nvPr/>
        </p:nvGraphicFramePr>
        <p:xfrm>
          <a:off x="615175" y="100117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{0535B6EE-F177-4237-84DA-B9698487065D}</a:tableStyleId>
              </a:tblPr>
              <a:tblGrid>
                <a:gridCol w="4108275"/>
                <a:gridCol w="4273600"/>
              </a:tblGrid>
              <a:tr h="478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Risks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Mitigants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</a:tr>
              <a:tr h="1202650"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b="0" lang="en-US" sz="1200" u="none" cap="none" strike="noStrike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Temp</a:t>
                      </a:r>
                      <a:endParaRPr/>
                    </a:p>
                  </a:txBody>
                  <a:tcPr marT="45725" marB="45725" marR="91450" marL="91450"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b="0" lang="en-US" sz="1200" u="none" cap="none" strike="noStrike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Temp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0050">
                <a:tc>
                  <a:txBody>
                    <a:bodyPr/>
                    <a:lstStyle/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b="0" lang="en-US" sz="1200" u="none" cap="none" strike="noStrike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Temp</a:t>
                      </a:r>
                      <a:endParaRPr sz="1200" u="none" cap="none" strike="noStrike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25" marB="45725" marR="91450" marL="91450"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b="0" lang="en-US" sz="1200" u="none" cap="none" strike="noStrike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Temp</a:t>
                      </a:r>
                      <a:endParaRPr sz="1200" u="none" cap="none" strike="noStrike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76650">
                <a:tc>
                  <a:txBody>
                    <a:bodyPr/>
                    <a:lstStyle/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b="0" lang="en-US" sz="1200" u="none" cap="none" strike="noStrike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Temp</a:t>
                      </a:r>
                      <a:endParaRPr sz="1200" u="none" cap="none" strike="noStrike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25" marB="45725" marR="91450" marL="91450"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b="0" lang="en-US" sz="1200" u="none" cap="none" strike="noStrike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Temp</a:t>
                      </a:r>
                      <a:endParaRPr sz="1200" u="none" cap="none" strike="noStrike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5"/>
          <p:cNvSpPr txBox="1"/>
          <p:nvPr/>
        </p:nvSpPr>
        <p:spPr>
          <a:xfrm>
            <a:off x="8997043" y="37151"/>
            <a:ext cx="1506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5"/>
          <p:cNvSpPr/>
          <p:nvPr/>
        </p:nvSpPr>
        <p:spPr>
          <a:xfrm>
            <a:off x="4555481" y="3904580"/>
            <a:ext cx="361800" cy="5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5"/>
          <p:cNvSpPr txBox="1"/>
          <p:nvPr>
            <p:ph idx="12" type="sldNum"/>
          </p:nvPr>
        </p:nvSpPr>
        <p:spPr>
          <a:xfrm rot="-5400000">
            <a:off x="-94591" y="3787135"/>
            <a:ext cx="548700" cy="33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>
                <a:solidFill>
                  <a:srgbClr val="4695C0"/>
                </a:solidFill>
              </a:rPr>
              <a:t>10</a:t>
            </a:r>
            <a:endParaRPr>
              <a:solidFill>
                <a:srgbClr val="4695C0"/>
              </a:solidFill>
            </a:endParaRPr>
          </a:p>
        </p:txBody>
      </p:sp>
      <p:sp>
        <p:nvSpPr>
          <p:cNvPr id="201" name="Google Shape;201;p25"/>
          <p:cNvSpPr txBox="1"/>
          <p:nvPr>
            <p:ph type="title"/>
          </p:nvPr>
        </p:nvSpPr>
        <p:spPr>
          <a:xfrm>
            <a:off x="620750" y="340050"/>
            <a:ext cx="54114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Financial Performance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02" name="Google Shape;202;p25"/>
          <p:cNvSpPr txBox="1"/>
          <p:nvPr/>
        </p:nvSpPr>
        <p:spPr>
          <a:xfrm>
            <a:off x="666097" y="4109192"/>
            <a:ext cx="7918500" cy="477000"/>
          </a:xfrm>
          <a:prstGeom prst="rect">
            <a:avLst/>
          </a:prstGeom>
          <a:solidFill>
            <a:srgbClr val="BDD7EE">
              <a:alpha val="498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~30MM in project revenue in the 2021 pipeline</a:t>
            </a:r>
            <a:endParaRPr/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biggest customers expected to account for ~25% of 2021 revenue</a:t>
            </a:r>
            <a:endParaRPr/>
          </a:p>
        </p:txBody>
      </p:sp>
      <p:pic>
        <p:nvPicPr>
          <p:cNvPr descr="A picture containing graphical user interface&#10;&#10;Description automatically generated" id="203" name="Google Shape;20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049" y="787901"/>
            <a:ext cx="7142176" cy="2949257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5"/>
          <p:cNvSpPr txBox="1"/>
          <p:nvPr/>
        </p:nvSpPr>
        <p:spPr>
          <a:xfrm>
            <a:off x="650888" y="1507225"/>
            <a:ext cx="71145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EXAMPLE</a:t>
            </a:r>
            <a:endParaRPr b="1" sz="120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"/>
          <p:cNvSpPr txBox="1"/>
          <p:nvPr/>
        </p:nvSpPr>
        <p:spPr>
          <a:xfrm>
            <a:off x="8997043" y="37151"/>
            <a:ext cx="1506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0" name="Google Shape;210;p26"/>
          <p:cNvGrpSpPr/>
          <p:nvPr/>
        </p:nvGrpSpPr>
        <p:grpSpPr>
          <a:xfrm>
            <a:off x="4361880" y="1113446"/>
            <a:ext cx="775904" cy="3336763"/>
            <a:chOff x="6384943" y="2793873"/>
            <a:chExt cx="1971300" cy="3975650"/>
          </a:xfrm>
        </p:grpSpPr>
        <p:sp>
          <p:nvSpPr>
            <p:cNvPr id="211" name="Google Shape;211;p26"/>
            <p:cNvSpPr/>
            <p:nvPr/>
          </p:nvSpPr>
          <p:spPr>
            <a:xfrm>
              <a:off x="6384943" y="2793873"/>
              <a:ext cx="1971300" cy="116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7150" lIns="17150" spcFirstLastPara="1" rIns="17150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26"/>
            <p:cNvSpPr/>
            <p:nvPr/>
          </p:nvSpPr>
          <p:spPr>
            <a:xfrm>
              <a:off x="6876816" y="6119423"/>
              <a:ext cx="918900" cy="65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7150" lIns="17150" spcFirstLastPara="1" rIns="17150" wrap="square" tIns="1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3" name="Google Shape;213;p26"/>
          <p:cNvSpPr txBox="1"/>
          <p:nvPr>
            <p:ph idx="12" type="sldNum"/>
          </p:nvPr>
        </p:nvSpPr>
        <p:spPr>
          <a:xfrm rot="-5400000">
            <a:off x="-94591" y="3787135"/>
            <a:ext cx="548700" cy="33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/>
              <a:t> </a:t>
            </a:r>
            <a:fld id="{00000000-1234-1234-1234-123412341234}" type="slidenum">
              <a:rPr lang="en-US">
                <a:solidFill>
                  <a:srgbClr val="4695C0"/>
                </a:solidFill>
              </a:rPr>
              <a:t>‹#›</a:t>
            </a:fld>
            <a:endParaRPr>
              <a:solidFill>
                <a:srgbClr val="4695C0"/>
              </a:solidFill>
            </a:endParaRPr>
          </a:p>
        </p:txBody>
      </p:sp>
      <p:sp>
        <p:nvSpPr>
          <p:cNvPr id="214" name="Google Shape;214;p26"/>
          <p:cNvSpPr txBox="1"/>
          <p:nvPr>
            <p:ph idx="1" type="body"/>
          </p:nvPr>
        </p:nvSpPr>
        <p:spPr>
          <a:xfrm>
            <a:off x="654800" y="853175"/>
            <a:ext cx="5759400" cy="39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n-US"/>
              <a:t>OVERVIEW:</a:t>
            </a:r>
            <a:r>
              <a:rPr lang="en-US"/>
              <a:t>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i="1" lang="en-US"/>
              <a:t>Explain the company’s seasonality, if any.</a:t>
            </a:r>
            <a:endParaRPr i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n-US"/>
              <a:t>BREAKDOWN: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n-US"/>
              <a:t>RISKS:</a:t>
            </a:r>
            <a:r>
              <a:rPr lang="en-US"/>
              <a:t>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n-US"/>
              <a:t>MITIGATION STRATEGIES:</a:t>
            </a:r>
            <a:r>
              <a:rPr b="1" lang="en-US"/>
              <a:t>:</a:t>
            </a:r>
            <a:endParaRPr b="1"/>
          </a:p>
        </p:txBody>
      </p:sp>
      <p:sp>
        <p:nvSpPr>
          <p:cNvPr id="215" name="Google Shape;215;p26"/>
          <p:cNvSpPr txBox="1"/>
          <p:nvPr>
            <p:ph type="title"/>
          </p:nvPr>
        </p:nvSpPr>
        <p:spPr>
          <a:xfrm>
            <a:off x="620750" y="340050"/>
            <a:ext cx="54114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Seasonality</a:t>
            </a:r>
            <a:endParaRPr/>
          </a:p>
        </p:txBody>
      </p:sp>
      <p:graphicFrame>
        <p:nvGraphicFramePr>
          <p:cNvPr id="216" name="Google Shape;216;p26"/>
          <p:cNvGraphicFramePr/>
          <p:nvPr/>
        </p:nvGraphicFramePr>
        <p:xfrm>
          <a:off x="6414300" y="400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{C8C6DC17-5DDB-4325-B2B3-A9C2FF0519E9}</a:tableStyleId>
              </a:tblPr>
              <a:tblGrid>
                <a:gridCol w="1358700"/>
                <a:gridCol w="1224050"/>
              </a:tblGrid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sng" cap="none" strike="noStrike"/>
                        <a:t>Revenue/Mo</a:t>
                      </a:r>
                      <a:endParaRPr b="1" sz="1000" u="sng" cap="none" strike="noStrike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January</a:t>
                      </a:r>
                      <a:endParaRPr sz="1000" u="none" cap="none" strike="noStrike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/>
                        <a:t>0%</a:t>
                      </a:r>
                      <a:endParaRPr sz="1000" u="none" cap="none" strike="noStrike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February</a:t>
                      </a:r>
                      <a:endParaRPr sz="1000" u="none" cap="none" strike="noStrike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/>
                        <a:t>0%</a:t>
                      </a:r>
                      <a:endParaRPr sz="1000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March</a:t>
                      </a:r>
                      <a:endParaRPr sz="1000" u="none" cap="none" strike="noStrike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/>
                        <a:t>0%</a:t>
                      </a:r>
                      <a:endParaRPr sz="1000" u="none" cap="none" strike="noStrike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April</a:t>
                      </a:r>
                      <a:endParaRPr sz="1000" u="none" cap="none" strike="noStrike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/>
                        <a:t>0%</a:t>
                      </a:r>
                      <a:endParaRPr sz="1000" u="none" cap="none" strike="noStrike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3247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May</a:t>
                      </a:r>
                      <a:endParaRPr sz="1000" u="none" cap="none" strike="noStrike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/>
                        <a:t>0%</a:t>
                      </a:r>
                      <a:endParaRPr sz="1000" u="none" cap="none" strike="noStrike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June</a:t>
                      </a:r>
                      <a:endParaRPr sz="1000" u="none" cap="none" strike="noStrike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/>
                        <a:t>0%</a:t>
                      </a:r>
                      <a:endParaRPr sz="1000" u="none" cap="none" strike="noStrike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July</a:t>
                      </a:r>
                      <a:endParaRPr sz="1000" u="none" cap="none" strike="noStrike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/>
                        <a:t>0%</a:t>
                      </a:r>
                      <a:endParaRPr sz="1000" u="none" cap="none" strike="noStrike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August</a:t>
                      </a:r>
                      <a:endParaRPr sz="1000" u="none" cap="none" strike="noStrike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/>
                        <a:t>0%</a:t>
                      </a:r>
                      <a:endParaRPr sz="1000" u="none" cap="none" strike="noStrike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September</a:t>
                      </a:r>
                      <a:endParaRPr sz="1000" u="none" cap="none" strike="noStrike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/>
                        <a:t>0%</a:t>
                      </a:r>
                      <a:endParaRPr sz="1000" u="none" cap="none" strike="noStrike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October</a:t>
                      </a:r>
                      <a:endParaRPr sz="1000" u="none" cap="none" strike="noStrike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/>
                        <a:t>0%</a:t>
                      </a:r>
                      <a:endParaRPr sz="1000" u="none" cap="none" strike="noStrike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November</a:t>
                      </a:r>
                      <a:endParaRPr sz="1000" u="none" cap="none" strike="noStrike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/>
                        <a:t>0%</a:t>
                      </a:r>
                      <a:endParaRPr sz="1000" u="none" cap="none" strike="noStrike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December</a:t>
                      </a:r>
                      <a:endParaRPr sz="1000" u="none" cap="none" strike="noStrike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/>
                        <a:t>0%</a:t>
                      </a:r>
                      <a:endParaRPr sz="1000" u="none" cap="none" strike="noStrike"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7"/>
          <p:cNvSpPr txBox="1"/>
          <p:nvPr/>
        </p:nvSpPr>
        <p:spPr>
          <a:xfrm>
            <a:off x="8997043" y="37151"/>
            <a:ext cx="1506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2" name="Google Shape;222;p27"/>
          <p:cNvGrpSpPr/>
          <p:nvPr/>
        </p:nvGrpSpPr>
        <p:grpSpPr>
          <a:xfrm>
            <a:off x="4361880" y="1113446"/>
            <a:ext cx="775904" cy="3336763"/>
            <a:chOff x="6384943" y="2793873"/>
            <a:chExt cx="1971300" cy="3975650"/>
          </a:xfrm>
        </p:grpSpPr>
        <p:sp>
          <p:nvSpPr>
            <p:cNvPr id="223" name="Google Shape;223;p27"/>
            <p:cNvSpPr/>
            <p:nvPr/>
          </p:nvSpPr>
          <p:spPr>
            <a:xfrm>
              <a:off x="6384943" y="2793873"/>
              <a:ext cx="1971300" cy="116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7150" lIns="17150" spcFirstLastPara="1" rIns="17150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27"/>
            <p:cNvSpPr/>
            <p:nvPr/>
          </p:nvSpPr>
          <p:spPr>
            <a:xfrm>
              <a:off x="6876816" y="6119423"/>
              <a:ext cx="918900" cy="65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7150" lIns="17150" spcFirstLastPara="1" rIns="17150" wrap="square" tIns="1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5" name="Google Shape;225;p27"/>
          <p:cNvSpPr txBox="1"/>
          <p:nvPr>
            <p:ph idx="12" type="sldNum"/>
          </p:nvPr>
        </p:nvSpPr>
        <p:spPr>
          <a:xfrm rot="-5400000">
            <a:off x="-94591" y="3787135"/>
            <a:ext cx="548700" cy="33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/>
              <a:t> </a:t>
            </a:r>
            <a:fld id="{00000000-1234-1234-1234-123412341234}" type="slidenum">
              <a:rPr lang="en-US">
                <a:solidFill>
                  <a:srgbClr val="4695C0"/>
                </a:solidFill>
              </a:rPr>
              <a:t>‹#›</a:t>
            </a:fld>
            <a:endParaRPr>
              <a:solidFill>
                <a:srgbClr val="4695C0"/>
              </a:solidFill>
            </a:endParaRPr>
          </a:p>
        </p:txBody>
      </p:sp>
      <p:sp>
        <p:nvSpPr>
          <p:cNvPr id="226" name="Google Shape;226;p27"/>
          <p:cNvSpPr txBox="1"/>
          <p:nvPr>
            <p:ph idx="1" type="body"/>
          </p:nvPr>
        </p:nvSpPr>
        <p:spPr>
          <a:xfrm>
            <a:off x="654800" y="853175"/>
            <a:ext cx="8114700" cy="39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n-US"/>
              <a:t>OVERVIEW: </a:t>
            </a:r>
            <a:r>
              <a:rPr i="1" lang="en-US"/>
              <a:t> List each customer who provided 10% or more of revenue in the latest year. Was this one-time revenue or does it recur each year? One-time revenue is of interest, but not a big issue.</a:t>
            </a:r>
            <a:endParaRPr i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-US"/>
              <a:t>MITIGATION STRATEGIES FOR RECURRING REVENUE: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227" name="Google Shape;227;p27"/>
          <p:cNvSpPr txBox="1"/>
          <p:nvPr>
            <p:ph type="title"/>
          </p:nvPr>
        </p:nvSpPr>
        <p:spPr>
          <a:xfrm>
            <a:off x="620750" y="340050"/>
            <a:ext cx="54114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Customer Concentration</a:t>
            </a:r>
            <a:endParaRPr/>
          </a:p>
        </p:txBody>
      </p:sp>
      <p:graphicFrame>
        <p:nvGraphicFramePr>
          <p:cNvPr id="228" name="Google Shape;228;p27"/>
          <p:cNvGraphicFramePr/>
          <p:nvPr/>
        </p:nvGraphicFramePr>
        <p:xfrm>
          <a:off x="952475" y="1809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{182781DC-797F-45BB-B337-A7DF6FAFDB52}</a:tableStyleId>
              </a:tblPr>
              <a:tblGrid>
                <a:gridCol w="1261225"/>
                <a:gridCol w="1569850"/>
                <a:gridCol w="835000"/>
                <a:gridCol w="740475"/>
                <a:gridCol w="771825"/>
                <a:gridCol w="947775"/>
                <a:gridCol w="9887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Customer Identifier</a:t>
                      </a:r>
                      <a:endParaRPr b="1"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Type (If Applicable)</a:t>
                      </a:r>
                      <a:endParaRPr b="1"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2020%</a:t>
                      </a:r>
                      <a:endParaRPr b="1"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2021%</a:t>
                      </a:r>
                      <a:endParaRPr b="1"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2022%</a:t>
                      </a:r>
                      <a:endParaRPr b="1"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2023% YTD</a:t>
                      </a:r>
                      <a:endParaRPr b="1"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Average %</a:t>
                      </a:r>
                      <a:endParaRPr b="1" sz="11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8"/>
          <p:cNvSpPr txBox="1"/>
          <p:nvPr/>
        </p:nvSpPr>
        <p:spPr>
          <a:xfrm>
            <a:off x="8997043" y="37151"/>
            <a:ext cx="1506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4" name="Google Shape;234;p28"/>
          <p:cNvGrpSpPr/>
          <p:nvPr/>
        </p:nvGrpSpPr>
        <p:grpSpPr>
          <a:xfrm>
            <a:off x="4361880" y="1113446"/>
            <a:ext cx="775904" cy="3336763"/>
            <a:chOff x="6384943" y="2793873"/>
            <a:chExt cx="1971300" cy="3975650"/>
          </a:xfrm>
        </p:grpSpPr>
        <p:sp>
          <p:nvSpPr>
            <p:cNvPr id="235" name="Google Shape;235;p28"/>
            <p:cNvSpPr/>
            <p:nvPr/>
          </p:nvSpPr>
          <p:spPr>
            <a:xfrm>
              <a:off x="6384943" y="2793873"/>
              <a:ext cx="1971300" cy="116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7150" lIns="17150" spcFirstLastPara="1" rIns="17150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28"/>
            <p:cNvSpPr/>
            <p:nvPr/>
          </p:nvSpPr>
          <p:spPr>
            <a:xfrm>
              <a:off x="6876816" y="6119423"/>
              <a:ext cx="918900" cy="65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7150" lIns="17150" spcFirstLastPara="1" rIns="17150" wrap="square" tIns="1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7" name="Google Shape;237;p28"/>
          <p:cNvSpPr txBox="1"/>
          <p:nvPr>
            <p:ph idx="12" type="sldNum"/>
          </p:nvPr>
        </p:nvSpPr>
        <p:spPr>
          <a:xfrm rot="-5400000">
            <a:off x="-94591" y="3787135"/>
            <a:ext cx="548700" cy="33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/>
              <a:t> </a:t>
            </a:r>
            <a:fld id="{00000000-1234-1234-1234-123412341234}" type="slidenum">
              <a:rPr lang="en-US">
                <a:solidFill>
                  <a:srgbClr val="4695C0"/>
                </a:solidFill>
              </a:rPr>
              <a:t>‹#›</a:t>
            </a:fld>
            <a:endParaRPr>
              <a:solidFill>
                <a:srgbClr val="4695C0"/>
              </a:solidFill>
            </a:endParaRPr>
          </a:p>
        </p:txBody>
      </p:sp>
      <p:sp>
        <p:nvSpPr>
          <p:cNvPr id="238" name="Google Shape;238;p28"/>
          <p:cNvSpPr txBox="1"/>
          <p:nvPr>
            <p:ph idx="1" type="body"/>
          </p:nvPr>
        </p:nvSpPr>
        <p:spPr>
          <a:xfrm>
            <a:off x="654800" y="853175"/>
            <a:ext cx="8114700" cy="39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OVERVIEW: 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Explain how sales are segmented - eg., new construction vs. service, commercial vs. residential, insurance-paid vs. non-insurance 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RISKS: 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MITIGANTS: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8"/>
          <p:cNvSpPr txBox="1"/>
          <p:nvPr>
            <p:ph type="title"/>
          </p:nvPr>
        </p:nvSpPr>
        <p:spPr>
          <a:xfrm>
            <a:off x="620750" y="340050"/>
            <a:ext cx="54114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Sales Segmentation</a:t>
            </a:r>
            <a:endParaRPr/>
          </a:p>
        </p:txBody>
      </p:sp>
      <p:pic>
        <p:nvPicPr>
          <p:cNvPr id="240" name="Google Shape;24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01646" y="1749604"/>
            <a:ext cx="3595561" cy="2116137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8"/>
          <p:cNvSpPr txBox="1"/>
          <p:nvPr/>
        </p:nvSpPr>
        <p:spPr>
          <a:xfrm>
            <a:off x="4901675" y="2172425"/>
            <a:ext cx="3730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EXAMPLE</a:t>
            </a:r>
            <a:endParaRPr b="1" sz="60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9"/>
          <p:cNvSpPr txBox="1"/>
          <p:nvPr/>
        </p:nvSpPr>
        <p:spPr>
          <a:xfrm>
            <a:off x="8997043" y="37151"/>
            <a:ext cx="1506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7" name="Google Shape;247;p29"/>
          <p:cNvGrpSpPr/>
          <p:nvPr/>
        </p:nvGrpSpPr>
        <p:grpSpPr>
          <a:xfrm>
            <a:off x="367400" y="818675"/>
            <a:ext cx="8460668" cy="4156549"/>
            <a:chOff x="-3763635" y="2442663"/>
            <a:chExt cx="21495601" cy="4952400"/>
          </a:xfrm>
        </p:grpSpPr>
        <p:sp>
          <p:nvSpPr>
            <p:cNvPr id="248" name="Google Shape;248;p29"/>
            <p:cNvSpPr/>
            <p:nvPr/>
          </p:nvSpPr>
          <p:spPr>
            <a:xfrm>
              <a:off x="6384943" y="2793873"/>
              <a:ext cx="1971300" cy="116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7150" lIns="17150" spcFirstLastPara="1" rIns="17150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29"/>
            <p:cNvSpPr/>
            <p:nvPr/>
          </p:nvSpPr>
          <p:spPr>
            <a:xfrm>
              <a:off x="6876816" y="6119423"/>
              <a:ext cx="918900" cy="65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7150" lIns="17150" spcFirstLastPara="1" rIns="17150" wrap="square" tIns="1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29"/>
            <p:cNvSpPr/>
            <p:nvPr/>
          </p:nvSpPr>
          <p:spPr>
            <a:xfrm>
              <a:off x="-3763635" y="2442663"/>
              <a:ext cx="21495601" cy="495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0775" lIns="40775" spcFirstLastPara="1" rIns="40775" wrap="square" tIns="40775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1" name="Google Shape;251;p29"/>
          <p:cNvSpPr txBox="1"/>
          <p:nvPr>
            <p:ph idx="12" type="sldNum"/>
          </p:nvPr>
        </p:nvSpPr>
        <p:spPr>
          <a:xfrm rot="-5400000">
            <a:off x="-94591" y="3787135"/>
            <a:ext cx="548700" cy="33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/>
              <a:t> </a:t>
            </a:r>
            <a:fld id="{00000000-1234-1234-1234-123412341234}" type="slidenum">
              <a:rPr lang="en-US">
                <a:solidFill>
                  <a:srgbClr val="4695C0"/>
                </a:solidFill>
              </a:rPr>
              <a:t>‹#›</a:t>
            </a:fld>
            <a:endParaRPr>
              <a:solidFill>
                <a:srgbClr val="4695C0"/>
              </a:solidFill>
            </a:endParaRPr>
          </a:p>
        </p:txBody>
      </p:sp>
      <p:sp>
        <p:nvSpPr>
          <p:cNvPr id="252" name="Google Shape;252;p29"/>
          <p:cNvSpPr txBox="1"/>
          <p:nvPr>
            <p:ph idx="1" type="body"/>
          </p:nvPr>
        </p:nvSpPr>
        <p:spPr>
          <a:xfrm>
            <a:off x="731000" y="929375"/>
            <a:ext cx="8114700" cy="39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n-US"/>
              <a:t>OVERVIEW:</a:t>
            </a:r>
            <a:r>
              <a:rPr lang="en-US"/>
              <a:t>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n-US"/>
              <a:t>LIKES:</a:t>
            </a:r>
            <a:r>
              <a:rPr lang="en-US"/>
              <a:t> 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n-US"/>
              <a:t>DISLIKES: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n-US"/>
              <a:t>UNFAIR ADVANTAGE(S):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n-US"/>
              <a:t>RELOCATION REQUIRED?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1"/>
          </a:p>
        </p:txBody>
      </p:sp>
      <p:sp>
        <p:nvSpPr>
          <p:cNvPr id="253" name="Google Shape;253;p29"/>
          <p:cNvSpPr txBox="1"/>
          <p:nvPr>
            <p:ph type="title"/>
          </p:nvPr>
        </p:nvSpPr>
        <p:spPr>
          <a:xfrm>
            <a:off x="620750" y="340050"/>
            <a:ext cx="54114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Acquisition Entrepreneur Fit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0"/>
          <p:cNvSpPr txBox="1"/>
          <p:nvPr/>
        </p:nvSpPr>
        <p:spPr>
          <a:xfrm>
            <a:off x="8997043" y="37151"/>
            <a:ext cx="1506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9" name="Google Shape;259;p30"/>
          <p:cNvGrpSpPr/>
          <p:nvPr/>
        </p:nvGrpSpPr>
        <p:grpSpPr>
          <a:xfrm>
            <a:off x="4361880" y="1113446"/>
            <a:ext cx="775904" cy="3336763"/>
            <a:chOff x="6384943" y="2793873"/>
            <a:chExt cx="1971300" cy="3975650"/>
          </a:xfrm>
        </p:grpSpPr>
        <p:sp>
          <p:nvSpPr>
            <p:cNvPr id="260" name="Google Shape;260;p30"/>
            <p:cNvSpPr/>
            <p:nvPr/>
          </p:nvSpPr>
          <p:spPr>
            <a:xfrm>
              <a:off x="6384943" y="2793873"/>
              <a:ext cx="1971300" cy="116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7150" lIns="17150" spcFirstLastPara="1" rIns="17150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30"/>
            <p:cNvSpPr/>
            <p:nvPr/>
          </p:nvSpPr>
          <p:spPr>
            <a:xfrm>
              <a:off x="6876816" y="6119423"/>
              <a:ext cx="918900" cy="65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7150" lIns="17150" spcFirstLastPara="1" rIns="17150" wrap="square" tIns="1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2" name="Google Shape;262;p30"/>
          <p:cNvSpPr txBox="1"/>
          <p:nvPr>
            <p:ph idx="12" type="sldNum"/>
          </p:nvPr>
        </p:nvSpPr>
        <p:spPr>
          <a:xfrm rot="-5400000">
            <a:off x="-94591" y="3787135"/>
            <a:ext cx="548700" cy="33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/>
              <a:t> </a:t>
            </a:r>
            <a:fld id="{00000000-1234-1234-1234-123412341234}" type="slidenum">
              <a:rPr lang="en-US">
                <a:solidFill>
                  <a:srgbClr val="4695C0"/>
                </a:solidFill>
              </a:rPr>
              <a:t>‹#›</a:t>
            </a:fld>
            <a:endParaRPr>
              <a:solidFill>
                <a:srgbClr val="4695C0"/>
              </a:solidFill>
            </a:endParaRPr>
          </a:p>
        </p:txBody>
      </p:sp>
      <p:sp>
        <p:nvSpPr>
          <p:cNvPr id="263" name="Google Shape;263;p30"/>
          <p:cNvSpPr txBox="1"/>
          <p:nvPr>
            <p:ph type="title"/>
          </p:nvPr>
        </p:nvSpPr>
        <p:spPr>
          <a:xfrm>
            <a:off x="620750" y="340050"/>
            <a:ext cx="54114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Offer Scenarios</a:t>
            </a:r>
            <a:endParaRPr/>
          </a:p>
        </p:txBody>
      </p:sp>
      <p:sp>
        <p:nvSpPr>
          <p:cNvPr id="264" name="Google Shape;264;p30"/>
          <p:cNvSpPr txBox="1"/>
          <p:nvPr>
            <p:ph idx="1" type="body"/>
          </p:nvPr>
        </p:nvSpPr>
        <p:spPr>
          <a:xfrm>
            <a:off x="654800" y="853175"/>
            <a:ext cx="8114700" cy="39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n-US"/>
              <a:t>OVERVIEW: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/>
              <a:t>DISCUSS POSSIBLE TERMS.</a:t>
            </a:r>
            <a:endParaRPr i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1"/>
          <p:cNvSpPr txBox="1"/>
          <p:nvPr/>
        </p:nvSpPr>
        <p:spPr>
          <a:xfrm>
            <a:off x="8997043" y="37151"/>
            <a:ext cx="1506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0" name="Google Shape;270;p31"/>
          <p:cNvGrpSpPr/>
          <p:nvPr/>
        </p:nvGrpSpPr>
        <p:grpSpPr>
          <a:xfrm>
            <a:off x="4361880" y="1113446"/>
            <a:ext cx="775904" cy="3336763"/>
            <a:chOff x="6384943" y="2793873"/>
            <a:chExt cx="1971300" cy="3975650"/>
          </a:xfrm>
        </p:grpSpPr>
        <p:sp>
          <p:nvSpPr>
            <p:cNvPr id="271" name="Google Shape;271;p31"/>
            <p:cNvSpPr/>
            <p:nvPr/>
          </p:nvSpPr>
          <p:spPr>
            <a:xfrm>
              <a:off x="6384943" y="2793873"/>
              <a:ext cx="1971300" cy="116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7150" lIns="17150" spcFirstLastPara="1" rIns="17150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31"/>
            <p:cNvSpPr/>
            <p:nvPr/>
          </p:nvSpPr>
          <p:spPr>
            <a:xfrm>
              <a:off x="6876816" y="6119423"/>
              <a:ext cx="918900" cy="65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7150" lIns="17150" spcFirstLastPara="1" rIns="17150" wrap="square" tIns="1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3" name="Google Shape;273;p31"/>
          <p:cNvSpPr txBox="1"/>
          <p:nvPr>
            <p:ph idx="12" type="sldNum"/>
          </p:nvPr>
        </p:nvSpPr>
        <p:spPr>
          <a:xfrm rot="-5400000">
            <a:off x="-94591" y="3787135"/>
            <a:ext cx="548700" cy="33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/>
              <a:t> </a:t>
            </a:r>
            <a:fld id="{00000000-1234-1234-1234-123412341234}" type="slidenum">
              <a:rPr lang="en-US">
                <a:solidFill>
                  <a:srgbClr val="4695C0"/>
                </a:solidFill>
              </a:rPr>
              <a:t>‹#›</a:t>
            </a:fld>
            <a:endParaRPr>
              <a:solidFill>
                <a:srgbClr val="4695C0"/>
              </a:solidFill>
            </a:endParaRPr>
          </a:p>
        </p:txBody>
      </p:sp>
      <p:sp>
        <p:nvSpPr>
          <p:cNvPr id="274" name="Google Shape;274;p31"/>
          <p:cNvSpPr txBox="1"/>
          <p:nvPr>
            <p:ph idx="1" type="body"/>
          </p:nvPr>
        </p:nvSpPr>
        <p:spPr>
          <a:xfrm>
            <a:off x="654800" y="853175"/>
            <a:ext cx="8114700" cy="39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n-US"/>
              <a:t>OVERVIEW:</a:t>
            </a:r>
            <a:r>
              <a:rPr lang="en-US"/>
              <a:t>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n-US"/>
              <a:t>LINK TO PRO FORMA FINANCIALS: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n-US"/>
              <a:t>LINK TO P&amp;L: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n-US"/>
              <a:t>LINK TO FINANCIAL MODEL: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275" name="Google Shape;275;p31"/>
          <p:cNvSpPr txBox="1"/>
          <p:nvPr>
            <p:ph type="title"/>
          </p:nvPr>
        </p:nvSpPr>
        <p:spPr>
          <a:xfrm>
            <a:off x="620750" y="340050"/>
            <a:ext cx="54114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Financial Forecast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2"/>
          <p:cNvSpPr txBox="1"/>
          <p:nvPr/>
        </p:nvSpPr>
        <p:spPr>
          <a:xfrm>
            <a:off x="8997043" y="37151"/>
            <a:ext cx="1506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1" name="Google Shape;281;p32"/>
          <p:cNvGrpSpPr/>
          <p:nvPr/>
        </p:nvGrpSpPr>
        <p:grpSpPr>
          <a:xfrm>
            <a:off x="367400" y="818675"/>
            <a:ext cx="8460668" cy="4156549"/>
            <a:chOff x="-3763635" y="2442663"/>
            <a:chExt cx="21495601" cy="4952400"/>
          </a:xfrm>
        </p:grpSpPr>
        <p:sp>
          <p:nvSpPr>
            <p:cNvPr id="282" name="Google Shape;282;p32"/>
            <p:cNvSpPr/>
            <p:nvPr/>
          </p:nvSpPr>
          <p:spPr>
            <a:xfrm>
              <a:off x="6384943" y="2793873"/>
              <a:ext cx="1971300" cy="116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7150" lIns="17150" spcFirstLastPara="1" rIns="17150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32"/>
            <p:cNvSpPr/>
            <p:nvPr/>
          </p:nvSpPr>
          <p:spPr>
            <a:xfrm>
              <a:off x="6876816" y="6119423"/>
              <a:ext cx="918900" cy="65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7150" lIns="17150" spcFirstLastPara="1" rIns="17150" wrap="square" tIns="1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32"/>
            <p:cNvSpPr/>
            <p:nvPr/>
          </p:nvSpPr>
          <p:spPr>
            <a:xfrm>
              <a:off x="-3763635" y="2442663"/>
              <a:ext cx="21495601" cy="495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0775" lIns="40775" spcFirstLastPara="1" rIns="40775" wrap="square" tIns="40775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5" name="Google Shape;285;p32"/>
          <p:cNvSpPr txBox="1"/>
          <p:nvPr>
            <p:ph idx="12" type="sldNum"/>
          </p:nvPr>
        </p:nvSpPr>
        <p:spPr>
          <a:xfrm rot="-5400000">
            <a:off x="-94591" y="3787135"/>
            <a:ext cx="548700" cy="33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/>
              <a:t> </a:t>
            </a:r>
            <a:fld id="{00000000-1234-1234-1234-123412341234}" type="slidenum">
              <a:rPr lang="en-US">
                <a:solidFill>
                  <a:srgbClr val="4695C0"/>
                </a:solidFill>
              </a:rPr>
              <a:t>‹#›</a:t>
            </a:fld>
            <a:endParaRPr>
              <a:solidFill>
                <a:srgbClr val="4695C0"/>
              </a:solidFill>
            </a:endParaRPr>
          </a:p>
        </p:txBody>
      </p:sp>
      <p:sp>
        <p:nvSpPr>
          <p:cNvPr id="286" name="Google Shape;286;p32"/>
          <p:cNvSpPr txBox="1"/>
          <p:nvPr>
            <p:ph idx="1" type="body"/>
          </p:nvPr>
        </p:nvSpPr>
        <p:spPr>
          <a:xfrm>
            <a:off x="654800" y="853175"/>
            <a:ext cx="8114700" cy="39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n-US"/>
              <a:t>OVERVIEW: 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n-US"/>
              <a:t>LINK TO INVESTMENT THESIS CALCULATOR: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https://docs.google.com/spreadsheets/d/1P-bgU1KSdbNDi-k-LRjfbdHdmWG2Va-70nsN-UFiWeI/edit?usp=sharing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287" name="Google Shape;287;p32"/>
          <p:cNvSpPr txBox="1"/>
          <p:nvPr>
            <p:ph type="title"/>
          </p:nvPr>
        </p:nvSpPr>
        <p:spPr>
          <a:xfrm>
            <a:off x="620750" y="340050"/>
            <a:ext cx="54114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Intrinsic Value Calculations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3"/>
          <p:cNvSpPr txBox="1"/>
          <p:nvPr>
            <p:ph idx="12" type="sldNum"/>
          </p:nvPr>
        </p:nvSpPr>
        <p:spPr>
          <a:xfrm rot="-5400000">
            <a:off x="-94591" y="3787135"/>
            <a:ext cx="548700" cy="33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/>
              <a:t> </a:t>
            </a:r>
            <a:fld id="{00000000-1234-1234-1234-123412341234}" type="slidenum">
              <a:rPr lang="en-US">
                <a:solidFill>
                  <a:srgbClr val="4695C0"/>
                </a:solidFill>
              </a:rPr>
              <a:t>‹#›</a:t>
            </a:fld>
            <a:endParaRPr>
              <a:solidFill>
                <a:srgbClr val="4695C0"/>
              </a:solidFill>
            </a:endParaRPr>
          </a:p>
        </p:txBody>
      </p:sp>
      <p:sp>
        <p:nvSpPr>
          <p:cNvPr id="293" name="Google Shape;293;p33"/>
          <p:cNvSpPr txBox="1"/>
          <p:nvPr>
            <p:ph type="title"/>
          </p:nvPr>
        </p:nvSpPr>
        <p:spPr>
          <a:xfrm>
            <a:off x="620750" y="340050"/>
            <a:ext cx="5411400" cy="41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to SBA Model Calculator</a:t>
            </a:r>
            <a:endParaRPr/>
          </a:p>
        </p:txBody>
      </p:sp>
      <p:sp>
        <p:nvSpPr>
          <p:cNvPr id="294" name="Google Shape;294;p33"/>
          <p:cNvSpPr txBox="1"/>
          <p:nvPr>
            <p:ph idx="1" type="body"/>
          </p:nvPr>
        </p:nvSpPr>
        <p:spPr>
          <a:xfrm>
            <a:off x="654800" y="853175"/>
            <a:ext cx="8114700" cy="3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/>
          <p:nvPr/>
        </p:nvSpPr>
        <p:spPr>
          <a:xfrm>
            <a:off x="8997043" y="37151"/>
            <a:ext cx="1506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1" name="Google Shape;101;p16"/>
          <p:cNvGrpSpPr/>
          <p:nvPr/>
        </p:nvGrpSpPr>
        <p:grpSpPr>
          <a:xfrm>
            <a:off x="4361880" y="1113446"/>
            <a:ext cx="775904" cy="3336763"/>
            <a:chOff x="6384943" y="2793873"/>
            <a:chExt cx="1971300" cy="3975650"/>
          </a:xfrm>
        </p:grpSpPr>
        <p:sp>
          <p:nvSpPr>
            <p:cNvPr id="102" name="Google Shape;102;p16"/>
            <p:cNvSpPr/>
            <p:nvPr/>
          </p:nvSpPr>
          <p:spPr>
            <a:xfrm>
              <a:off x="6384943" y="2793873"/>
              <a:ext cx="1971300" cy="116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7150" lIns="17150" spcFirstLastPara="1" rIns="17150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16"/>
            <p:cNvSpPr/>
            <p:nvPr/>
          </p:nvSpPr>
          <p:spPr>
            <a:xfrm>
              <a:off x="6876816" y="6119423"/>
              <a:ext cx="918900" cy="65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7150" lIns="17150" spcFirstLastPara="1" rIns="17150" wrap="square" tIns="1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4" name="Google Shape;104;p16"/>
          <p:cNvSpPr txBox="1"/>
          <p:nvPr>
            <p:ph idx="12" type="sldNum"/>
          </p:nvPr>
        </p:nvSpPr>
        <p:spPr>
          <a:xfrm rot="-5400000">
            <a:off x="-94591" y="3787135"/>
            <a:ext cx="548700" cy="33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/>
              <a:t> </a:t>
            </a:r>
            <a:fld id="{00000000-1234-1234-1234-123412341234}" type="slidenum">
              <a:rPr lang="en-US">
                <a:solidFill>
                  <a:srgbClr val="4695C0"/>
                </a:solidFill>
              </a:rPr>
              <a:t>‹#›</a:t>
            </a:fld>
            <a:endParaRPr>
              <a:solidFill>
                <a:srgbClr val="4695C0"/>
              </a:solidFill>
            </a:endParaRPr>
          </a:p>
        </p:txBody>
      </p:sp>
      <p:sp>
        <p:nvSpPr>
          <p:cNvPr id="105" name="Google Shape;105;p16"/>
          <p:cNvSpPr txBox="1"/>
          <p:nvPr>
            <p:ph type="title"/>
          </p:nvPr>
        </p:nvSpPr>
        <p:spPr>
          <a:xfrm>
            <a:off x="620750" y="340050"/>
            <a:ext cx="54114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Offer</a:t>
            </a:r>
            <a:endParaRPr/>
          </a:p>
        </p:txBody>
      </p:sp>
      <p:sp>
        <p:nvSpPr>
          <p:cNvPr id="106" name="Google Shape;106;p16"/>
          <p:cNvSpPr txBox="1"/>
          <p:nvPr>
            <p:ph idx="1" type="body"/>
          </p:nvPr>
        </p:nvSpPr>
        <p:spPr>
          <a:xfrm>
            <a:off x="654800" y="853175"/>
            <a:ext cx="8114700" cy="39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n-US"/>
              <a:t>OVERVIEW: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i="1" lang="en-US" sz="1650">
                <a:solidFill>
                  <a:srgbClr val="3C4043"/>
                </a:solidFill>
              </a:rPr>
              <a:t>Summary of the offer; save the discussion for specifics at the end on "Offer Specifics" slide.</a:t>
            </a:r>
            <a:endParaRPr i="1"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/>
          <p:nvPr/>
        </p:nvSpPr>
        <p:spPr>
          <a:xfrm>
            <a:off x="8997043" y="37151"/>
            <a:ext cx="1506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2" name="Google Shape;112;p17"/>
          <p:cNvGrpSpPr/>
          <p:nvPr/>
        </p:nvGrpSpPr>
        <p:grpSpPr>
          <a:xfrm>
            <a:off x="4361879" y="1113446"/>
            <a:ext cx="775904" cy="3336763"/>
            <a:chOff x="6384943" y="2793873"/>
            <a:chExt cx="1971300" cy="3975650"/>
          </a:xfrm>
        </p:grpSpPr>
        <p:sp>
          <p:nvSpPr>
            <p:cNvPr id="113" name="Google Shape;113;p17"/>
            <p:cNvSpPr/>
            <p:nvPr/>
          </p:nvSpPr>
          <p:spPr>
            <a:xfrm>
              <a:off x="6384943" y="2793873"/>
              <a:ext cx="1971300" cy="116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7150" lIns="17150" spcFirstLastPara="1" rIns="17150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17"/>
            <p:cNvSpPr/>
            <p:nvPr/>
          </p:nvSpPr>
          <p:spPr>
            <a:xfrm>
              <a:off x="6876816" y="6119423"/>
              <a:ext cx="918900" cy="65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7150" lIns="17150" spcFirstLastPara="1" rIns="17150" wrap="square" tIns="1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5" name="Google Shape;115;p17"/>
          <p:cNvSpPr txBox="1"/>
          <p:nvPr>
            <p:ph idx="12" type="sldNum"/>
          </p:nvPr>
        </p:nvSpPr>
        <p:spPr>
          <a:xfrm rot="-5400000">
            <a:off x="-94591" y="3787135"/>
            <a:ext cx="548700" cy="33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/>
              <a:t> </a:t>
            </a:r>
            <a:fld id="{00000000-1234-1234-1234-123412341234}" type="slidenum">
              <a:rPr lang="en-US">
                <a:solidFill>
                  <a:srgbClr val="4695C0"/>
                </a:solidFill>
              </a:rPr>
              <a:t>‹#›</a:t>
            </a:fld>
            <a:endParaRPr>
              <a:solidFill>
                <a:srgbClr val="4695C0"/>
              </a:solidFill>
            </a:endParaRPr>
          </a:p>
        </p:txBody>
      </p:sp>
      <p:sp>
        <p:nvSpPr>
          <p:cNvPr id="116" name="Google Shape;116;p17"/>
          <p:cNvSpPr txBox="1"/>
          <p:nvPr>
            <p:ph type="title"/>
          </p:nvPr>
        </p:nvSpPr>
        <p:spPr>
          <a:xfrm>
            <a:off x="620750" y="340050"/>
            <a:ext cx="54114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Due Diligence Summary</a:t>
            </a:r>
            <a:endParaRPr/>
          </a:p>
        </p:txBody>
      </p:sp>
      <p:graphicFrame>
        <p:nvGraphicFramePr>
          <p:cNvPr id="117" name="Google Shape;117;p17"/>
          <p:cNvGraphicFramePr/>
          <p:nvPr/>
        </p:nvGraphicFramePr>
        <p:xfrm>
          <a:off x="684399" y="86743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{4A0164AC-A296-4488-B997-F5FAD0489269}</a:tableStyleId>
              </a:tblPr>
              <a:tblGrid>
                <a:gridCol w="1181750"/>
                <a:gridCol w="6345300"/>
              </a:tblGrid>
              <a:tr h="404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Current Ownership</a:t>
                      </a:r>
                      <a:endParaRPr b="1" sz="10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indent="-11430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12121"/>
                        </a:buClr>
                        <a:buSzPts val="1000"/>
                        <a:buFont typeface="Arial"/>
                        <a:buChar char="•"/>
                      </a:pPr>
                      <a:r>
                        <a:rPr b="0" i="0" lang="en-US" sz="1000" u="none" cap="none" strike="noStrike">
                          <a:solidFill>
                            <a:srgbClr val="2121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Temp</a:t>
                      </a:r>
                      <a:endParaRPr b="0" i="0" sz="1000" u="none" cap="none" strike="noStrike">
                        <a:solidFill>
                          <a:srgbClr val="21212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5E7"/>
                    </a:solidFill>
                  </a:tcPr>
                </a:tc>
              </a:tr>
              <a:tr h="404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Customers</a:t>
                      </a:r>
                      <a:endParaRPr b="1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indent="-11430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12121"/>
                        </a:buClr>
                        <a:buSzPts val="1000"/>
                        <a:buFont typeface="Arial"/>
                        <a:buChar char="•"/>
                      </a:pPr>
                      <a:r>
                        <a:rPr b="0" i="0" lang="en-US" sz="1000" u="none" cap="none" strike="noStrike">
                          <a:solidFill>
                            <a:srgbClr val="2121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Temp</a:t>
                      </a:r>
                      <a:endParaRPr sz="1000" u="none" cap="none" strike="noStrike">
                        <a:solidFill>
                          <a:srgbClr val="21212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BF4"/>
                    </a:solidFill>
                  </a:tcPr>
                </a:tc>
              </a:tr>
              <a:tr h="548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Customer Acquisition Strategy</a:t>
                      </a:r>
                      <a:endParaRPr b="1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indent="-11430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12121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US" sz="1000" u="none" cap="none" strike="noStrike">
                          <a:solidFill>
                            <a:srgbClr val="2121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Temp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5E7"/>
                    </a:solidFill>
                  </a:tcPr>
                </a:tc>
              </a:tr>
              <a:tr h="316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Competition</a:t>
                      </a:r>
                      <a:endParaRPr b="1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indent="-11430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12121"/>
                        </a:buClr>
                        <a:buSzPts val="1000"/>
                        <a:buFont typeface="Arial"/>
                        <a:buChar char="•"/>
                      </a:pPr>
                      <a:r>
                        <a:rPr b="0" i="0" lang="en-US" sz="1000" u="none" cap="none" strike="noStrike">
                          <a:solidFill>
                            <a:srgbClr val="2121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Temp</a:t>
                      </a:r>
                      <a:endParaRPr sz="1000" u="none" cap="none" strike="noStrike">
                        <a:solidFill>
                          <a:srgbClr val="21212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BF4"/>
                    </a:solidFill>
                  </a:tcPr>
                </a:tc>
              </a:tr>
              <a:tr h="228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Talent</a:t>
                      </a:r>
                      <a:endParaRPr b="1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indent="-11430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12121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US" sz="1000" u="none" cap="none" strike="noStrike">
                          <a:solidFill>
                            <a:srgbClr val="2121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Temp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5E7"/>
                    </a:solidFill>
                  </a:tcPr>
                </a:tc>
              </a:tr>
              <a:tr h="488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Growth Opportunities</a:t>
                      </a:r>
                      <a:endParaRPr b="1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indent="-11430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12121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US" sz="1000" u="none" cap="none" strike="noStrike">
                          <a:solidFill>
                            <a:srgbClr val="2121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Temp</a:t>
                      </a:r>
                      <a:endParaRPr sz="1000" u="none" cap="none" strike="noStrike">
                        <a:solidFill>
                          <a:srgbClr val="21212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BF4"/>
                    </a:solidFill>
                  </a:tcPr>
                </a:tc>
              </a:tr>
              <a:tr h="488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chemeClr val="lt1"/>
                          </a:solidFill>
                        </a:rPr>
                        <a:t>Industry Moat</a:t>
                      </a:r>
                      <a:endParaRPr b="1" sz="10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indent="-114300" lvl="0" marL="1143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12121"/>
                        </a:buClr>
                        <a:buSzPts val="1000"/>
                        <a:buChar char="•"/>
                      </a:pPr>
                      <a:r>
                        <a:rPr lang="en-US" sz="1000">
                          <a:solidFill>
                            <a:srgbClr val="212121"/>
                          </a:solidFill>
                        </a:rPr>
                        <a:t>Temp</a:t>
                      </a:r>
                      <a:endParaRPr sz="1000" u="none" cap="none" strike="noStrike">
                        <a:solidFill>
                          <a:srgbClr val="21212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BF4"/>
                    </a:solidFill>
                  </a:tcPr>
                </a:tc>
              </a:tr>
              <a:tr h="488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chemeClr val="lt1"/>
                          </a:solidFill>
                        </a:rPr>
                        <a:t>Company Moat</a:t>
                      </a:r>
                      <a:endParaRPr b="1" sz="10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indent="-114300" lvl="0" marL="1143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12121"/>
                        </a:buClr>
                        <a:buSzPts val="1000"/>
                        <a:buChar char="•"/>
                      </a:pPr>
                      <a:r>
                        <a:rPr lang="en-US" sz="1000">
                          <a:solidFill>
                            <a:srgbClr val="212121"/>
                          </a:solidFill>
                        </a:rPr>
                        <a:t>Temp</a:t>
                      </a:r>
                      <a:endParaRPr sz="1000" u="none" cap="none" strike="noStrike">
                        <a:solidFill>
                          <a:srgbClr val="21212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BF4"/>
                    </a:solidFill>
                  </a:tcPr>
                </a:tc>
              </a:tr>
              <a:tr h="488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chemeClr val="lt1"/>
                          </a:solidFill>
                        </a:rPr>
                        <a:t>Pricing Health</a:t>
                      </a:r>
                      <a:endParaRPr b="1" sz="10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indent="-114300" lvl="0" marL="1143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12121"/>
                        </a:buClr>
                        <a:buSzPts val="1000"/>
                        <a:buChar char="•"/>
                      </a:pPr>
                      <a:r>
                        <a:rPr lang="en-US" sz="1000">
                          <a:solidFill>
                            <a:srgbClr val="212121"/>
                          </a:solidFill>
                        </a:rPr>
                        <a:t>Temp</a:t>
                      </a:r>
                      <a:endParaRPr sz="1000" u="none" cap="none" strike="noStrike">
                        <a:solidFill>
                          <a:srgbClr val="21212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B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/>
          <p:nvPr/>
        </p:nvSpPr>
        <p:spPr>
          <a:xfrm>
            <a:off x="8997043" y="37151"/>
            <a:ext cx="1506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3" name="Google Shape;123;p18"/>
          <p:cNvGrpSpPr/>
          <p:nvPr/>
        </p:nvGrpSpPr>
        <p:grpSpPr>
          <a:xfrm>
            <a:off x="4361879" y="1113446"/>
            <a:ext cx="775904" cy="3336763"/>
            <a:chOff x="6384943" y="2793873"/>
            <a:chExt cx="1971300" cy="3975650"/>
          </a:xfrm>
        </p:grpSpPr>
        <p:sp>
          <p:nvSpPr>
            <p:cNvPr id="124" name="Google Shape;124;p18"/>
            <p:cNvSpPr/>
            <p:nvPr/>
          </p:nvSpPr>
          <p:spPr>
            <a:xfrm>
              <a:off x="6384943" y="2793873"/>
              <a:ext cx="1971300" cy="116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7150" lIns="17150" spcFirstLastPara="1" rIns="17150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18"/>
            <p:cNvSpPr/>
            <p:nvPr/>
          </p:nvSpPr>
          <p:spPr>
            <a:xfrm>
              <a:off x="6876816" y="6119423"/>
              <a:ext cx="918900" cy="65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7150" lIns="17150" spcFirstLastPara="1" rIns="17150" wrap="square" tIns="1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6" name="Google Shape;126;p18"/>
          <p:cNvSpPr txBox="1"/>
          <p:nvPr>
            <p:ph idx="12" type="sldNum"/>
          </p:nvPr>
        </p:nvSpPr>
        <p:spPr>
          <a:xfrm rot="-5400000">
            <a:off x="-94591" y="3787135"/>
            <a:ext cx="548700" cy="33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/>
              <a:t> </a:t>
            </a:r>
            <a:fld id="{00000000-1234-1234-1234-123412341234}" type="slidenum">
              <a:rPr lang="en-US">
                <a:solidFill>
                  <a:srgbClr val="4695C0"/>
                </a:solidFill>
              </a:rPr>
              <a:t>‹#›</a:t>
            </a:fld>
            <a:endParaRPr>
              <a:solidFill>
                <a:srgbClr val="4695C0"/>
              </a:solidFill>
            </a:endParaRPr>
          </a:p>
        </p:txBody>
      </p:sp>
      <p:sp>
        <p:nvSpPr>
          <p:cNvPr id="127" name="Google Shape;127;p18"/>
          <p:cNvSpPr txBox="1"/>
          <p:nvPr>
            <p:ph type="title"/>
          </p:nvPr>
        </p:nvSpPr>
        <p:spPr>
          <a:xfrm>
            <a:off x="620750" y="340050"/>
            <a:ext cx="54114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Organizational Chart</a:t>
            </a:r>
            <a:endParaRPr/>
          </a:p>
        </p:txBody>
      </p:sp>
      <p:sp>
        <p:nvSpPr>
          <p:cNvPr id="128" name="Google Shape;128;p18"/>
          <p:cNvSpPr txBox="1"/>
          <p:nvPr>
            <p:ph idx="1" type="body"/>
          </p:nvPr>
        </p:nvSpPr>
        <p:spPr>
          <a:xfrm>
            <a:off x="654800" y="853175"/>
            <a:ext cx="8114700" cy="39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i="1" lang="en-US"/>
              <a:t>PLACE COMPANY ORG CHART HERE.</a:t>
            </a:r>
            <a:endParaRPr i="1"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/>
          <p:nvPr/>
        </p:nvSpPr>
        <p:spPr>
          <a:xfrm>
            <a:off x="8997043" y="37151"/>
            <a:ext cx="1506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4" name="Google Shape;134;p19"/>
          <p:cNvGrpSpPr/>
          <p:nvPr/>
        </p:nvGrpSpPr>
        <p:grpSpPr>
          <a:xfrm>
            <a:off x="4361879" y="1113446"/>
            <a:ext cx="775904" cy="3336763"/>
            <a:chOff x="6384943" y="2793873"/>
            <a:chExt cx="1971300" cy="3975650"/>
          </a:xfrm>
        </p:grpSpPr>
        <p:sp>
          <p:nvSpPr>
            <p:cNvPr id="135" name="Google Shape;135;p19"/>
            <p:cNvSpPr/>
            <p:nvPr/>
          </p:nvSpPr>
          <p:spPr>
            <a:xfrm>
              <a:off x="6384943" y="2793873"/>
              <a:ext cx="1971300" cy="116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7150" lIns="17150" spcFirstLastPara="1" rIns="17150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19"/>
            <p:cNvSpPr/>
            <p:nvPr/>
          </p:nvSpPr>
          <p:spPr>
            <a:xfrm>
              <a:off x="6876816" y="6119423"/>
              <a:ext cx="918900" cy="65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7150" lIns="17150" spcFirstLastPara="1" rIns="17150" wrap="square" tIns="1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7" name="Google Shape;137;p19"/>
          <p:cNvSpPr txBox="1"/>
          <p:nvPr>
            <p:ph idx="12" type="sldNum"/>
          </p:nvPr>
        </p:nvSpPr>
        <p:spPr>
          <a:xfrm rot="-5400000">
            <a:off x="-94591" y="3787135"/>
            <a:ext cx="548700" cy="33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/>
              <a:t> </a:t>
            </a:r>
            <a:fld id="{00000000-1234-1234-1234-123412341234}" type="slidenum">
              <a:rPr lang="en-US">
                <a:solidFill>
                  <a:srgbClr val="4695C0"/>
                </a:solidFill>
              </a:rPr>
              <a:t>‹#›</a:t>
            </a:fld>
            <a:endParaRPr>
              <a:solidFill>
                <a:srgbClr val="4695C0"/>
              </a:solidFill>
            </a:endParaRPr>
          </a:p>
        </p:txBody>
      </p:sp>
      <p:sp>
        <p:nvSpPr>
          <p:cNvPr id="138" name="Google Shape;138;p19"/>
          <p:cNvSpPr txBox="1"/>
          <p:nvPr>
            <p:ph type="title"/>
          </p:nvPr>
        </p:nvSpPr>
        <p:spPr>
          <a:xfrm>
            <a:off x="620750" y="340050"/>
            <a:ext cx="54114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Key Management &amp; Personnel</a:t>
            </a:r>
            <a:endParaRPr/>
          </a:p>
        </p:txBody>
      </p:sp>
      <p:sp>
        <p:nvSpPr>
          <p:cNvPr id="139" name="Google Shape;139;p19"/>
          <p:cNvSpPr txBox="1"/>
          <p:nvPr>
            <p:ph idx="1" type="body"/>
          </p:nvPr>
        </p:nvSpPr>
        <p:spPr>
          <a:xfrm>
            <a:off x="654800" y="853175"/>
            <a:ext cx="8114700" cy="39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i="1" lang="en-US"/>
              <a:t>PLACE INFO HERE.</a:t>
            </a:r>
            <a:endParaRPr i="1"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/>
          <p:nvPr/>
        </p:nvSpPr>
        <p:spPr>
          <a:xfrm>
            <a:off x="8997043" y="37151"/>
            <a:ext cx="1506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5" name="Google Shape;145;p20"/>
          <p:cNvGrpSpPr/>
          <p:nvPr/>
        </p:nvGrpSpPr>
        <p:grpSpPr>
          <a:xfrm>
            <a:off x="4361879" y="1113446"/>
            <a:ext cx="775904" cy="3336763"/>
            <a:chOff x="6384943" y="2793873"/>
            <a:chExt cx="1971300" cy="3975650"/>
          </a:xfrm>
        </p:grpSpPr>
        <p:sp>
          <p:nvSpPr>
            <p:cNvPr id="146" name="Google Shape;146;p20"/>
            <p:cNvSpPr/>
            <p:nvPr/>
          </p:nvSpPr>
          <p:spPr>
            <a:xfrm>
              <a:off x="6384943" y="2793873"/>
              <a:ext cx="1971300" cy="116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7150" lIns="17150" spcFirstLastPara="1" rIns="17150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20"/>
            <p:cNvSpPr/>
            <p:nvPr/>
          </p:nvSpPr>
          <p:spPr>
            <a:xfrm>
              <a:off x="6876816" y="6119423"/>
              <a:ext cx="918900" cy="65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7150" lIns="17150" spcFirstLastPara="1" rIns="17150" wrap="square" tIns="1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8" name="Google Shape;148;p20"/>
          <p:cNvSpPr txBox="1"/>
          <p:nvPr>
            <p:ph idx="12" type="sldNum"/>
          </p:nvPr>
        </p:nvSpPr>
        <p:spPr>
          <a:xfrm rot="-5400000">
            <a:off x="-94591" y="3787135"/>
            <a:ext cx="548700" cy="33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/>
              <a:t> </a:t>
            </a:r>
            <a:fld id="{00000000-1234-1234-1234-123412341234}" type="slidenum">
              <a:rPr lang="en-US">
                <a:solidFill>
                  <a:srgbClr val="4695C0"/>
                </a:solidFill>
              </a:rPr>
              <a:t>‹#›</a:t>
            </a:fld>
            <a:endParaRPr>
              <a:solidFill>
                <a:srgbClr val="4695C0"/>
              </a:solidFill>
            </a:endParaRPr>
          </a:p>
        </p:txBody>
      </p:sp>
      <p:sp>
        <p:nvSpPr>
          <p:cNvPr id="149" name="Google Shape;149;p20"/>
          <p:cNvSpPr txBox="1"/>
          <p:nvPr>
            <p:ph type="title"/>
          </p:nvPr>
        </p:nvSpPr>
        <p:spPr>
          <a:xfrm>
            <a:off x="620750" y="340050"/>
            <a:ext cx="54114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Facilities &amp; Location</a:t>
            </a:r>
            <a:endParaRPr/>
          </a:p>
        </p:txBody>
      </p:sp>
      <p:sp>
        <p:nvSpPr>
          <p:cNvPr id="150" name="Google Shape;150;p20"/>
          <p:cNvSpPr txBox="1"/>
          <p:nvPr>
            <p:ph idx="1" type="body"/>
          </p:nvPr>
        </p:nvSpPr>
        <p:spPr>
          <a:xfrm>
            <a:off x="654800" y="853175"/>
            <a:ext cx="8114700" cy="39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i="1" lang="en-US"/>
              <a:t>PLACE INFO HERE.</a:t>
            </a:r>
            <a:endParaRPr i="1"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/>
          <p:nvPr/>
        </p:nvSpPr>
        <p:spPr>
          <a:xfrm>
            <a:off x="8997043" y="37151"/>
            <a:ext cx="1506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6" name="Google Shape;156;p21"/>
          <p:cNvGrpSpPr/>
          <p:nvPr/>
        </p:nvGrpSpPr>
        <p:grpSpPr>
          <a:xfrm>
            <a:off x="4361879" y="1113446"/>
            <a:ext cx="775904" cy="3336763"/>
            <a:chOff x="6384943" y="2793873"/>
            <a:chExt cx="1971300" cy="3975650"/>
          </a:xfrm>
        </p:grpSpPr>
        <p:sp>
          <p:nvSpPr>
            <p:cNvPr id="157" name="Google Shape;157;p21"/>
            <p:cNvSpPr/>
            <p:nvPr/>
          </p:nvSpPr>
          <p:spPr>
            <a:xfrm>
              <a:off x="6384943" y="2793873"/>
              <a:ext cx="1971300" cy="116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7150" lIns="17150" spcFirstLastPara="1" rIns="17150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21"/>
            <p:cNvSpPr/>
            <p:nvPr/>
          </p:nvSpPr>
          <p:spPr>
            <a:xfrm>
              <a:off x="6876816" y="6119423"/>
              <a:ext cx="918900" cy="65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7150" lIns="17150" spcFirstLastPara="1" rIns="17150" wrap="square" tIns="1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9" name="Google Shape;159;p21"/>
          <p:cNvSpPr txBox="1"/>
          <p:nvPr>
            <p:ph idx="12" type="sldNum"/>
          </p:nvPr>
        </p:nvSpPr>
        <p:spPr>
          <a:xfrm rot="-5400000">
            <a:off x="-94591" y="3787135"/>
            <a:ext cx="548700" cy="33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/>
              <a:t> </a:t>
            </a:r>
            <a:fld id="{00000000-1234-1234-1234-123412341234}" type="slidenum">
              <a:rPr lang="en-US">
                <a:solidFill>
                  <a:srgbClr val="4695C0"/>
                </a:solidFill>
              </a:rPr>
              <a:t>‹#›</a:t>
            </a:fld>
            <a:endParaRPr>
              <a:solidFill>
                <a:srgbClr val="4695C0"/>
              </a:solidFill>
            </a:endParaRPr>
          </a:p>
        </p:txBody>
      </p:sp>
      <p:sp>
        <p:nvSpPr>
          <p:cNvPr id="160" name="Google Shape;160;p21"/>
          <p:cNvSpPr txBox="1"/>
          <p:nvPr>
            <p:ph type="title"/>
          </p:nvPr>
        </p:nvSpPr>
        <p:spPr>
          <a:xfrm>
            <a:off x="620750" y="340050"/>
            <a:ext cx="54114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Reputation</a:t>
            </a:r>
            <a:endParaRPr/>
          </a:p>
        </p:txBody>
      </p:sp>
      <p:sp>
        <p:nvSpPr>
          <p:cNvPr id="161" name="Google Shape;161;p21"/>
          <p:cNvSpPr txBox="1"/>
          <p:nvPr>
            <p:ph idx="1" type="body"/>
          </p:nvPr>
        </p:nvSpPr>
        <p:spPr>
          <a:xfrm>
            <a:off x="654800" y="853175"/>
            <a:ext cx="8114700" cy="39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i="1" lang="en-US"/>
              <a:t>PLACE INFO HERE.</a:t>
            </a:r>
            <a:endParaRPr i="1"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 txBox="1"/>
          <p:nvPr/>
        </p:nvSpPr>
        <p:spPr>
          <a:xfrm>
            <a:off x="8997043" y="37151"/>
            <a:ext cx="1506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7" name="Google Shape;167;p22"/>
          <p:cNvGrpSpPr/>
          <p:nvPr/>
        </p:nvGrpSpPr>
        <p:grpSpPr>
          <a:xfrm>
            <a:off x="4361879" y="1113446"/>
            <a:ext cx="775904" cy="3336763"/>
            <a:chOff x="6384943" y="2793873"/>
            <a:chExt cx="1971300" cy="3975650"/>
          </a:xfrm>
        </p:grpSpPr>
        <p:sp>
          <p:nvSpPr>
            <p:cNvPr id="168" name="Google Shape;168;p22"/>
            <p:cNvSpPr/>
            <p:nvPr/>
          </p:nvSpPr>
          <p:spPr>
            <a:xfrm>
              <a:off x="6384943" y="2793873"/>
              <a:ext cx="1971300" cy="116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7150" lIns="17150" spcFirstLastPara="1" rIns="17150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22"/>
            <p:cNvSpPr/>
            <p:nvPr/>
          </p:nvSpPr>
          <p:spPr>
            <a:xfrm>
              <a:off x="6876816" y="6119423"/>
              <a:ext cx="918900" cy="65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7150" lIns="17150" spcFirstLastPara="1" rIns="17150" wrap="square" tIns="1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0" name="Google Shape;170;p22"/>
          <p:cNvSpPr txBox="1"/>
          <p:nvPr>
            <p:ph idx="12" type="sldNum"/>
          </p:nvPr>
        </p:nvSpPr>
        <p:spPr>
          <a:xfrm rot="-5400000">
            <a:off x="-94591" y="3787135"/>
            <a:ext cx="548700" cy="33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/>
              <a:t> </a:t>
            </a:r>
            <a:fld id="{00000000-1234-1234-1234-123412341234}" type="slidenum">
              <a:rPr lang="en-US">
                <a:solidFill>
                  <a:srgbClr val="4695C0"/>
                </a:solidFill>
              </a:rPr>
              <a:t>‹#›</a:t>
            </a:fld>
            <a:endParaRPr>
              <a:solidFill>
                <a:srgbClr val="4695C0"/>
              </a:solidFill>
            </a:endParaRPr>
          </a:p>
        </p:txBody>
      </p:sp>
      <p:sp>
        <p:nvSpPr>
          <p:cNvPr id="171" name="Google Shape;171;p22"/>
          <p:cNvSpPr txBox="1"/>
          <p:nvPr>
            <p:ph type="title"/>
          </p:nvPr>
        </p:nvSpPr>
        <p:spPr>
          <a:xfrm>
            <a:off x="620750" y="340050"/>
            <a:ext cx="54114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Demographics</a:t>
            </a:r>
            <a:endParaRPr/>
          </a:p>
        </p:txBody>
      </p:sp>
      <p:sp>
        <p:nvSpPr>
          <p:cNvPr id="172" name="Google Shape;172;p22"/>
          <p:cNvSpPr txBox="1"/>
          <p:nvPr>
            <p:ph idx="1" type="body"/>
          </p:nvPr>
        </p:nvSpPr>
        <p:spPr>
          <a:xfrm>
            <a:off x="654800" y="853175"/>
            <a:ext cx="8114700" cy="39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US" sz="14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OVERVIEW: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14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Proxima Nova"/>
              <a:buAutoNum type="arabicPeriod"/>
            </a:pPr>
            <a:r>
              <a:rPr i="1" lang="en-US" sz="14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TEMP</a:t>
            </a:r>
            <a:endParaRPr i="1" sz="14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Proxima Nova"/>
              <a:buAutoNum type="arabicPeriod"/>
            </a:pPr>
            <a:r>
              <a:rPr i="1" lang="en-US" sz="14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TEMP</a:t>
            </a:r>
            <a:endParaRPr i="1" sz="14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14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14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US" sz="14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OPPORTUNITIES: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14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Proxima Nova"/>
              <a:buAutoNum type="arabicPeriod"/>
            </a:pPr>
            <a:r>
              <a:rPr i="1" lang="en-US" sz="14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TEMP</a:t>
            </a:r>
            <a:endParaRPr i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i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3"/>
          <p:cNvSpPr txBox="1"/>
          <p:nvPr>
            <p:ph idx="12" type="sldNum"/>
          </p:nvPr>
        </p:nvSpPr>
        <p:spPr>
          <a:xfrm rot="-5400000">
            <a:off x="-94591" y="3787135"/>
            <a:ext cx="548700" cy="33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/>
              <a:t> </a:t>
            </a:r>
            <a:fld id="{00000000-1234-1234-1234-123412341234}" type="slidenum">
              <a:rPr lang="en-US">
                <a:solidFill>
                  <a:srgbClr val="4695C0"/>
                </a:solidFill>
              </a:rPr>
              <a:t>‹#›</a:t>
            </a:fld>
            <a:endParaRPr>
              <a:solidFill>
                <a:srgbClr val="4695C0"/>
              </a:solidFill>
            </a:endParaRPr>
          </a:p>
        </p:txBody>
      </p:sp>
      <p:sp>
        <p:nvSpPr>
          <p:cNvPr id="178" name="Google Shape;178;p23"/>
          <p:cNvSpPr txBox="1"/>
          <p:nvPr>
            <p:ph type="title"/>
          </p:nvPr>
        </p:nvSpPr>
        <p:spPr>
          <a:xfrm>
            <a:off x="620750" y="184050"/>
            <a:ext cx="5411400" cy="5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Industry Dynamics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3"/>
          <p:cNvSpPr txBox="1"/>
          <p:nvPr>
            <p:ph idx="1" type="body"/>
          </p:nvPr>
        </p:nvSpPr>
        <p:spPr>
          <a:xfrm>
            <a:off x="620750" y="853175"/>
            <a:ext cx="8114700" cy="83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OVERALL INDUSTRY GROWTH:</a:t>
            </a:r>
            <a:endParaRPr b="1"/>
          </a:p>
        </p:txBody>
      </p:sp>
      <p:sp>
        <p:nvSpPr>
          <p:cNvPr id="180" name="Google Shape;180;p23"/>
          <p:cNvSpPr txBox="1"/>
          <p:nvPr/>
        </p:nvSpPr>
        <p:spPr>
          <a:xfrm>
            <a:off x="759975" y="1808200"/>
            <a:ext cx="783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1" name="Google Shape;181;p23"/>
          <p:cNvSpPr txBox="1"/>
          <p:nvPr/>
        </p:nvSpPr>
        <p:spPr>
          <a:xfrm>
            <a:off x="634025" y="1771875"/>
            <a:ext cx="811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2" name="Google Shape;182;p23"/>
          <p:cNvSpPr txBox="1"/>
          <p:nvPr/>
        </p:nvSpPr>
        <p:spPr>
          <a:xfrm>
            <a:off x="620750" y="1939825"/>
            <a:ext cx="7948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INDUSTRY GROWTH IN SERVICE AREA: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